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9"/>
  </p:notesMasterIdLst>
  <p:sldIdLst>
    <p:sldId id="384" r:id="rId2"/>
    <p:sldId id="386" r:id="rId3"/>
    <p:sldId id="398" r:id="rId4"/>
    <p:sldId id="399" r:id="rId5"/>
    <p:sldId id="400" r:id="rId6"/>
    <p:sldId id="388" r:id="rId7"/>
    <p:sldId id="401" r:id="rId8"/>
  </p:sldIdLst>
  <p:sldSz cx="9144000" cy="6858000" type="screen4x3"/>
  <p:notesSz cx="7010400" cy="9296400"/>
  <p:defaultTextStyle>
    <a:defPPr>
      <a:defRPr lang="en-US"/>
    </a:defPPr>
    <a:lvl1pPr marL="0" algn="l" defTabSz="910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178" algn="l" defTabSz="910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0347" algn="l" defTabSz="910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5520" algn="l" defTabSz="910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0692" algn="l" defTabSz="910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5865" algn="l" defTabSz="910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1037" algn="l" defTabSz="910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6212" algn="l" defTabSz="910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1382" algn="l" defTabSz="910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  <p15:guide id="3" pos="528">
          <p15:clr>
            <a:srgbClr val="A4A3A4"/>
          </p15:clr>
        </p15:guide>
        <p15:guide id="4" pos="5472">
          <p15:clr>
            <a:srgbClr val="A4A3A4"/>
          </p15:clr>
        </p15:guide>
        <p15:guide id="5" pos="3072">
          <p15:clr>
            <a:srgbClr val="A4A3A4"/>
          </p15:clr>
        </p15:guide>
        <p15:guide id="6" orient="horz" pos="1872">
          <p15:clr>
            <a:srgbClr val="A4A3A4"/>
          </p15:clr>
        </p15:guide>
        <p15:guide id="7" pos="2448">
          <p15:clr>
            <a:srgbClr val="A4A3A4"/>
          </p15:clr>
        </p15:guide>
        <p15:guide id="8" pos="240">
          <p15:clr>
            <a:srgbClr val="A4A3A4"/>
          </p15:clr>
        </p15:guide>
        <p15:guide id="9" orient="horz" pos="3168">
          <p15:clr>
            <a:srgbClr val="A4A3A4"/>
          </p15:clr>
        </p15:guide>
        <p15:guide id="10" orient="horz" pos="1488">
          <p15:clr>
            <a:srgbClr val="A4A3A4"/>
          </p15:clr>
        </p15:guide>
        <p15:guide id="11" pos="2880">
          <p15:clr>
            <a:srgbClr val="A4A3A4"/>
          </p15:clr>
        </p15:guide>
        <p15:guide id="12" pos="432">
          <p15:clr>
            <a:srgbClr val="A4A3A4"/>
          </p15:clr>
        </p15:guide>
        <p15:guide id="13" pos="3120">
          <p15:clr>
            <a:srgbClr val="A4A3A4"/>
          </p15:clr>
        </p15:guide>
        <p15:guide id="14" orient="horz" pos="32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Murdock" initials="SM" lastIdx="4" clrIdx="0">
    <p:extLst/>
  </p:cmAuthor>
  <p:cmAuthor id="2" name="Mary Ellen Motyl" initials="M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1CADE4"/>
    <a:srgbClr val="008000"/>
    <a:srgbClr val="3399FF"/>
    <a:srgbClr val="33CCFF"/>
    <a:srgbClr val="FBDAC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93" autoAdjust="0"/>
  </p:normalViewPr>
  <p:slideViewPr>
    <p:cSldViewPr>
      <p:cViewPr varScale="1">
        <p:scale>
          <a:sx n="58" d="100"/>
          <a:sy n="58" d="100"/>
        </p:scale>
        <p:origin x="1454" y="41"/>
      </p:cViewPr>
      <p:guideLst>
        <p:guide orient="horz" pos="2160"/>
        <p:guide pos="2928"/>
        <p:guide pos="528"/>
        <p:guide pos="5472"/>
        <p:guide pos="3072"/>
        <p:guide orient="horz" pos="1872"/>
        <p:guide pos="2448"/>
        <p:guide pos="240"/>
        <p:guide orient="horz" pos="3168"/>
        <p:guide orient="horz" pos="1488"/>
        <p:guide pos="2880"/>
        <p:guide pos="432"/>
        <p:guide pos="3120"/>
        <p:guide orient="horz" pos="32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633B6-4536-4DCE-B51E-245BC1502B9F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845DB-BFF4-48AD-AC19-FDCDBA196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D8257-2AA1-4C7B-B950-176DAF2B89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3162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D8257-2AA1-4C7B-B950-176DAF2B89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277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781800"/>
          </a:xfrm>
          <a:prstGeom prst="rect">
            <a:avLst/>
          </a:prstGeom>
          <a:solidFill>
            <a:srgbClr val="1CAD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715494" y="2786628"/>
            <a:ext cx="6012873" cy="1143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1" rIns="81626" bIns="40811" numCol="2" spcCol="163227" rtlCol="0" anchor="ctr"/>
          <a:lstStyle/>
          <a:p>
            <a:pPr defTabSz="909326"/>
            <a:endParaRPr lang="en-US" sz="1100" dirty="0">
              <a:solidFill>
                <a:srgbClr val="3F3F3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8391" y="2862233"/>
            <a:ext cx="5706064" cy="974116"/>
          </a:xfrm>
          <a:prstGeom prst="rect">
            <a:avLst/>
          </a:prstGeom>
        </p:spPr>
        <p:txBody>
          <a:bodyPr lIns="81626" tIns="40811" rIns="81626" bIns="40811" anchor="ctr"/>
          <a:lstStyle>
            <a:lvl1pPr algn="r">
              <a:defRPr sz="2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800147" y="3952041"/>
            <a:ext cx="2840182" cy="336176"/>
          </a:xfrm>
          <a:prstGeom prst="rect">
            <a:avLst/>
          </a:prstGeom>
        </p:spPr>
        <p:txBody>
          <a:bodyPr lIns="81626" tIns="40811" rIns="81626" bIns="40811" anchor="ctr"/>
          <a:lstStyle>
            <a:lvl1pPr marL="0" indent="0" algn="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Month, Year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167794" y="5177117"/>
            <a:ext cx="3560573" cy="10354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1" rIns="81626" bIns="40811" numCol="1" spcCol="163227" rtlCol="0" anchor="t"/>
          <a:lstStyle/>
          <a:p>
            <a:pPr algn="ctr" defTabSz="909326"/>
            <a:r>
              <a:rPr lang="en-US" sz="1300" i="1" dirty="0">
                <a:solidFill>
                  <a:srgbClr val="3F3F3F">
                    <a:lumMod val="60000"/>
                    <a:lumOff val="40000"/>
                  </a:srgbClr>
                </a:solidFill>
              </a:rPr>
              <a:t>Prepared for: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2715496" y="6598153"/>
            <a:ext cx="6012871" cy="3124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2715491" y="5177120"/>
            <a:ext cx="11865" cy="142103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2715491" y="5177117"/>
            <a:ext cx="2308796" cy="10354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1" rIns="81626" bIns="40811" numCol="1" spcCol="163227" rtlCol="0" anchor="t"/>
          <a:lstStyle/>
          <a:p>
            <a:pPr algn="ctr" defTabSz="909326"/>
            <a:endParaRPr lang="en-US" sz="1300" i="1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81" y="5372692"/>
            <a:ext cx="1987543" cy="578403"/>
          </a:xfrm>
          <a:prstGeom prst="rect">
            <a:avLst/>
          </a:prstGeom>
        </p:spPr>
      </p:pic>
      <p:sp>
        <p:nvSpPr>
          <p:cNvPr id="3" name="Diagonal Stripe 2"/>
          <p:cNvSpPr/>
          <p:nvPr userDrawn="1"/>
        </p:nvSpPr>
        <p:spPr>
          <a:xfrm>
            <a:off x="0" y="0"/>
            <a:ext cx="1676400" cy="1524000"/>
          </a:xfrm>
          <a:prstGeom prst="diagStrip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" descr="C:\Users\ETaylor\Desktop\three_arrows_shiny_blue_leader_1600_clr.png"/>
          <p:cNvPicPr>
            <a:picLocks noChangeAspect="1" noChangeArrowheads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8" r="18530" b="35560"/>
          <a:stretch/>
        </p:blipFill>
        <p:spPr bwMode="auto">
          <a:xfrm>
            <a:off x="0" y="1219200"/>
            <a:ext cx="2727356" cy="537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738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2"/>
            <a:ext cx="8534400" cy="50317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76200" y="6629403"/>
            <a:ext cx="304800" cy="152399"/>
          </a:xfrm>
          <a:prstGeom prst="rect">
            <a:avLst/>
          </a:prstGeom>
        </p:spPr>
        <p:txBody>
          <a:bodyPr/>
          <a:lstStyle/>
          <a:p>
            <a:fld id="{B882583F-3E03-A548-8950-29975A9557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3"/>
          </p:nvPr>
        </p:nvSpPr>
        <p:spPr>
          <a:xfrm>
            <a:off x="304800" y="6345759"/>
            <a:ext cx="8534400" cy="20517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169823" indent="-169823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Font typeface="Wingdings" charset="2"/>
              <a:buAutoNum type="arabicPlain"/>
              <a:tabLst>
                <a:tab pos="169823" algn="l"/>
              </a:tabLst>
              <a:defRPr sz="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057400" y="6629403"/>
            <a:ext cx="5029200" cy="15239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18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</p:spPr>
        <p:txBody>
          <a:bodyPr lIns="0" tIns="0" rIns="0" bIns="0"/>
          <a:lstStyle>
            <a:lvl1pPr defTabSz="410751">
              <a:defRPr sz="56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669727" y="1830586"/>
            <a:ext cx="7804547" cy="4420195"/>
          </a:xfrm>
          <a:prstGeom prst="rect">
            <a:avLst/>
          </a:prstGeom>
        </p:spPr>
        <p:txBody>
          <a:bodyPr lIns="0" tIns="0" rIns="0" bIns="0" anchor="ctr"/>
          <a:lstStyle>
            <a:lvl1pPr marL="312528" indent="-312528" defTabSz="410751">
              <a:spcBef>
                <a:spcPts val="2953"/>
              </a:spcBef>
              <a:buSzPct val="75000"/>
              <a:buFontTx/>
              <a:defRPr sz="2500">
                <a:latin typeface="+mn-lt"/>
                <a:ea typeface="+mn-ea"/>
                <a:cs typeface="+mn-cs"/>
                <a:sym typeface="Helvetica Light"/>
              </a:defRPr>
            </a:lvl1pPr>
            <a:lvl2pPr marL="625056" indent="-312528" defTabSz="410751">
              <a:spcBef>
                <a:spcPts val="2953"/>
              </a:spcBef>
              <a:buSzPct val="75000"/>
              <a:buFontTx/>
              <a:buChar char="•"/>
              <a:defRPr sz="2500">
                <a:latin typeface="+mn-lt"/>
                <a:ea typeface="+mn-ea"/>
                <a:cs typeface="+mn-cs"/>
                <a:sym typeface="Helvetica Light"/>
              </a:defRPr>
            </a:lvl2pPr>
            <a:lvl3pPr marL="937584" indent="-312528" defTabSz="410751">
              <a:spcBef>
                <a:spcPts val="2953"/>
              </a:spcBef>
              <a:buSzPct val="75000"/>
              <a:buFontTx/>
              <a:defRPr sz="2500">
                <a:latin typeface="+mn-lt"/>
                <a:ea typeface="+mn-ea"/>
                <a:cs typeface="+mn-cs"/>
                <a:sym typeface="Helvetica Light"/>
              </a:defRPr>
            </a:lvl3pPr>
            <a:lvl4pPr marL="1250112" indent="-312528" defTabSz="410751">
              <a:spcBef>
                <a:spcPts val="2953"/>
              </a:spcBef>
              <a:buSzPct val="75000"/>
              <a:buFontTx/>
              <a:buChar char="•"/>
              <a:defRPr sz="2500">
                <a:latin typeface="+mn-lt"/>
                <a:ea typeface="+mn-ea"/>
                <a:cs typeface="+mn-cs"/>
                <a:sym typeface="Helvetica Light"/>
              </a:defRPr>
            </a:lvl4pPr>
            <a:lvl5pPr marL="1562640" indent="-312528" defTabSz="410751">
              <a:spcBef>
                <a:spcPts val="2953"/>
              </a:spcBef>
              <a:buSzPct val="75000"/>
              <a:buFontTx/>
              <a:buChar char="•"/>
              <a:defRPr sz="25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744" y="980729"/>
            <a:ext cx="7920880" cy="432048"/>
          </a:xfrm>
          <a:prstGeom prst="rect">
            <a:avLst/>
          </a:prstGeom>
        </p:spPr>
        <p:txBody>
          <a:bodyPr/>
          <a:lstStyle>
            <a:lvl1pPr>
              <a:defRPr sz="2000" u="none" baseline="0">
                <a:uFill>
                  <a:solidFill>
                    <a:schemeClr val="accent2"/>
                  </a:solidFill>
                </a:u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7744" y="1412776"/>
            <a:ext cx="7920880" cy="36004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8832" y="5605729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Date:</a:t>
            </a:r>
          </a:p>
          <a:p>
            <a:r>
              <a:rPr lang="en-US" sz="1200" dirty="0" smtClean="0"/>
              <a:t>info@lifesciencedynamics.com </a:t>
            </a:r>
            <a:endParaRPr lang="en-GB" sz="1200" dirty="0"/>
          </a:p>
          <a:p>
            <a:endParaRPr lang="en-GB" sz="12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14791" y="5333575"/>
            <a:ext cx="1232272" cy="274320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XXXX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1186325" y="5606081"/>
            <a:ext cx="1873250" cy="231775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smtClean="0"/>
              <a:t>Enter Date Here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23050" y="5333575"/>
            <a:ext cx="1296144" cy="274320"/>
          </a:xfrm>
          <a:prstGeom prst="rect">
            <a:avLst/>
          </a:prstGeom>
          <a:noFill/>
        </p:spPr>
        <p:txBody>
          <a:bodyPr wrap="square" rIns="0" rtlCol="0" anchor="b" anchorCtr="0">
            <a:spAutoFit/>
          </a:bodyPr>
          <a:lstStyle/>
          <a:p>
            <a:r>
              <a:rPr lang="en-US" sz="1200" b="1" dirty="0" smtClean="0"/>
              <a:t>Project Code:</a:t>
            </a:r>
            <a:endParaRPr lang="en-US" sz="1200" b="1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5" y="4509120"/>
            <a:ext cx="808484" cy="8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63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883091"/>
          </a:xfrm>
          <a:prstGeom prst="rect">
            <a:avLst/>
          </a:prstGeom>
          <a:solidFill>
            <a:srgbClr val="1CAD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5883091"/>
            <a:ext cx="9144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277095" y="5748622"/>
            <a:ext cx="277091" cy="2689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1" rIns="81626" bIns="40811" rtlCol="0" anchor="ctr"/>
          <a:lstStyle/>
          <a:p>
            <a:pPr algn="ctr" defTabSz="90932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1273" y="5334000"/>
            <a:ext cx="7827818" cy="1066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1" rIns="81626" bIns="40811" numCol="2" spcCol="163227" rtlCol="0" anchor="ctr"/>
          <a:lstStyle/>
          <a:p>
            <a:pPr defTabSz="909326"/>
            <a:endParaRPr lang="en-US" sz="1100" dirty="0">
              <a:solidFill>
                <a:srgbClr val="3F3F3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9818" y="5666975"/>
            <a:ext cx="7605145" cy="436634"/>
          </a:xfrm>
          <a:prstGeom prst="rect">
            <a:avLst/>
          </a:prstGeom>
        </p:spPr>
        <p:txBody>
          <a:bodyPr lIns="81626" tIns="40811" rIns="81626" bIns="40811" anchor="ctr"/>
          <a:lstStyle>
            <a:lvl1pPr algn="r">
              <a:defRPr sz="2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 Here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4638"/>
            <a:ext cx="1636776" cy="27657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16081" y="6535831"/>
            <a:ext cx="618028" cy="322169"/>
          </a:xfrm>
          <a:prstGeom prst="rect">
            <a:avLst/>
          </a:prstGeom>
        </p:spPr>
        <p:txBody>
          <a:bodyPr lIns="81626" tIns="40811" rIns="81626" bIns="40811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4051A88-0751-416B-A99A-D01E22D52A5B}" type="slidenum">
              <a:rPr lang="en-US" sz="1400" smtClean="0">
                <a:solidFill>
                  <a:srgbClr val="3399FF"/>
                </a:solidFill>
              </a:rPr>
              <a:pPr algn="ctr"/>
              <a:t>‹#›</a:t>
            </a:fld>
            <a:endParaRPr lang="en-US" sz="14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37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050"/>
            <a:ext cx="9144000" cy="5010150"/>
          </a:xfrm>
          <a:prstGeom prst="rect">
            <a:avLst/>
          </a:prstGeom>
          <a:solidFill>
            <a:srgbClr val="1CAD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5010150"/>
            <a:ext cx="9144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277095" y="4875681"/>
            <a:ext cx="277091" cy="2689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1" rIns="81626" bIns="40811" rtlCol="0" anchor="ctr"/>
          <a:lstStyle/>
          <a:p>
            <a:pPr algn="ctr" defTabSz="90932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31273" y="4495800"/>
            <a:ext cx="7827818" cy="1066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1" rIns="81626" bIns="40811" numCol="2" spcCol="163227" rtlCol="0" anchor="ctr"/>
          <a:lstStyle/>
          <a:p>
            <a:pPr defTabSz="909326"/>
            <a:endParaRPr lang="en-US" sz="1100" dirty="0">
              <a:solidFill>
                <a:srgbClr val="3F3F3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3946" y="4800600"/>
            <a:ext cx="7605145" cy="436634"/>
          </a:xfrm>
          <a:prstGeom prst="rect">
            <a:avLst/>
          </a:prstGeom>
        </p:spPr>
        <p:txBody>
          <a:bodyPr lIns="81626" tIns="40811" rIns="81626" bIns="40811" anchor="ctr"/>
          <a:lstStyle>
            <a:lvl1pPr algn="r">
              <a:defRPr sz="2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 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4638"/>
            <a:ext cx="1636776" cy="27657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16081" y="6535831"/>
            <a:ext cx="618028" cy="322169"/>
          </a:xfrm>
          <a:prstGeom prst="rect">
            <a:avLst/>
          </a:prstGeom>
        </p:spPr>
        <p:txBody>
          <a:bodyPr lIns="81626" tIns="40811" rIns="81626" bIns="40811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4051A88-0751-416B-A99A-D01E22D52A5B}" type="slidenum">
              <a:rPr lang="en-US" sz="1400" smtClean="0">
                <a:solidFill>
                  <a:srgbClr val="3399FF"/>
                </a:solidFill>
              </a:rPr>
              <a:pPr algn="ctr"/>
              <a:t>‹#›</a:t>
            </a:fld>
            <a:endParaRPr lang="en-US" sz="14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0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0" y="5010150"/>
            <a:ext cx="9144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19050"/>
            <a:ext cx="9144000" cy="5010150"/>
          </a:xfrm>
          <a:prstGeom prst="rect">
            <a:avLst/>
          </a:prstGeom>
          <a:solidFill>
            <a:srgbClr val="1CAD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31273" y="4495800"/>
            <a:ext cx="7827818" cy="1066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1" rIns="81626" bIns="40811" numCol="2" spcCol="163227" rtlCol="0" anchor="ctr"/>
          <a:lstStyle/>
          <a:p>
            <a:pPr defTabSz="909326"/>
            <a:endParaRPr lang="en-US" sz="1100" dirty="0">
              <a:solidFill>
                <a:srgbClr val="3F3F3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277095" y="4875681"/>
            <a:ext cx="277091" cy="2689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1" rIns="81626" bIns="40811" rtlCol="0" anchor="ctr"/>
          <a:lstStyle/>
          <a:p>
            <a:pPr algn="ctr" defTabSz="90932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9818" y="4794034"/>
            <a:ext cx="7605145" cy="436634"/>
          </a:xfrm>
          <a:prstGeom prst="rect">
            <a:avLst/>
          </a:prstGeom>
        </p:spPr>
        <p:txBody>
          <a:bodyPr lIns="81626" tIns="40811" rIns="81626" bIns="40811" anchor="ctr"/>
          <a:lstStyle>
            <a:lvl1pPr algn="r">
              <a:defRPr sz="2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 Here</a:t>
            </a:r>
            <a:endParaRPr lang="en-US" dirty="0"/>
          </a:p>
        </p:txBody>
      </p:sp>
      <p:pic>
        <p:nvPicPr>
          <p:cNvPr id="7" name="Picture 6" descr="C:\Users\ETaylor\Desktop\horiz_bkg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2" b="85417"/>
          <a:stretch/>
        </p:blipFill>
        <p:spPr bwMode="invGray">
          <a:xfrm>
            <a:off x="-2959" y="6694714"/>
            <a:ext cx="9144000" cy="16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29030"/>
            <a:ext cx="1636776" cy="27657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16081" y="6430223"/>
            <a:ext cx="618028" cy="322169"/>
          </a:xfrm>
          <a:prstGeom prst="rect">
            <a:avLst/>
          </a:prstGeom>
        </p:spPr>
        <p:txBody>
          <a:bodyPr lIns="81626" tIns="40811" rIns="81626" bIns="40811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4051A88-0751-416B-A99A-D01E22D52A5B}" type="slidenum">
              <a:rPr lang="en-US" sz="1400" smtClean="0">
                <a:solidFill>
                  <a:srgbClr val="3399FF"/>
                </a:solidFill>
              </a:rPr>
              <a:pPr algn="ctr"/>
              <a:t>‹#›</a:t>
            </a:fld>
            <a:endParaRPr lang="en-US" sz="14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85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34109" cy="712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712694"/>
            <a:ext cx="9144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 userDrawn="1"/>
        </p:nvSpPr>
        <p:spPr>
          <a:xfrm>
            <a:off x="277095" y="578225"/>
            <a:ext cx="277091" cy="2689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1" rIns="81626" bIns="40811" rtlCol="0" anchor="ctr"/>
          <a:lstStyle/>
          <a:p>
            <a:pPr algn="ctr" defTabSz="909326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endCxn id="17" idx="1"/>
          </p:cNvCxnSpPr>
          <p:nvPr userDrawn="1"/>
        </p:nvCxnSpPr>
        <p:spPr bwMode="gray">
          <a:xfrm>
            <a:off x="0" y="6589059"/>
            <a:ext cx="8516081" cy="2249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831273" y="228600"/>
            <a:ext cx="7827818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1" rIns="81626" bIns="40811" numCol="2" spcCol="163227" rtlCol="0" anchor="ctr"/>
          <a:lstStyle/>
          <a:p>
            <a:pPr defTabSz="909326"/>
            <a:endParaRPr lang="en-US" sz="1100" dirty="0">
              <a:solidFill>
                <a:srgbClr val="3F3F3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969861" y="544606"/>
            <a:ext cx="7481455" cy="336176"/>
          </a:xfrm>
          <a:prstGeom prst="rect">
            <a:avLst/>
          </a:prstGeom>
        </p:spPr>
        <p:txBody>
          <a:bodyPr lIns="81626" tIns="40811" rIns="81626" bIns="40811" anchor="ctr"/>
          <a:lstStyle>
            <a:lvl1pPr algn="l"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29030"/>
            <a:ext cx="1636776" cy="276570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516081" y="6430223"/>
            <a:ext cx="618028" cy="322169"/>
          </a:xfrm>
          <a:prstGeom prst="rect">
            <a:avLst/>
          </a:prstGeom>
        </p:spPr>
        <p:txBody>
          <a:bodyPr lIns="81626" tIns="40811" rIns="81626" bIns="40811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4051A88-0751-416B-A99A-D01E22D52A5B}" type="slidenum">
              <a:rPr lang="en-US" sz="1400" smtClean="0">
                <a:solidFill>
                  <a:srgbClr val="3399FF"/>
                </a:solidFill>
              </a:rPr>
              <a:pPr algn="ctr"/>
              <a:t>‹#›</a:t>
            </a:fld>
            <a:endParaRPr lang="en-US" sz="1400" dirty="0">
              <a:solidFill>
                <a:srgbClr val="3399FF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04800" y="1295402"/>
            <a:ext cx="8534400" cy="50317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2101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34109" cy="712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712694"/>
            <a:ext cx="9144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 userDrawn="1"/>
        </p:nvSpPr>
        <p:spPr>
          <a:xfrm>
            <a:off x="277095" y="578225"/>
            <a:ext cx="277091" cy="2689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1" rIns="81626" bIns="40811" rtlCol="0" anchor="ctr"/>
          <a:lstStyle/>
          <a:p>
            <a:pPr algn="ctr" defTabSz="909326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endCxn id="17" idx="1"/>
          </p:cNvCxnSpPr>
          <p:nvPr userDrawn="1"/>
        </p:nvCxnSpPr>
        <p:spPr bwMode="gray">
          <a:xfrm>
            <a:off x="0" y="6589059"/>
            <a:ext cx="8516081" cy="2249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831273" y="228600"/>
            <a:ext cx="7827818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1" rIns="81626" bIns="40811" numCol="2" spcCol="163227" rtlCol="0" anchor="ctr"/>
          <a:lstStyle/>
          <a:p>
            <a:pPr defTabSz="909326"/>
            <a:endParaRPr lang="en-US" sz="1100" dirty="0">
              <a:solidFill>
                <a:srgbClr val="3F3F3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969861" y="544606"/>
            <a:ext cx="7481455" cy="336176"/>
          </a:xfrm>
          <a:prstGeom prst="rect">
            <a:avLst/>
          </a:prstGeom>
        </p:spPr>
        <p:txBody>
          <a:bodyPr lIns="81626" tIns="40811" rIns="81626" bIns="40811" anchor="ctr"/>
          <a:lstStyle>
            <a:lvl1pPr algn="l"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29030"/>
            <a:ext cx="1636776" cy="276570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516081" y="6430223"/>
            <a:ext cx="618028" cy="322169"/>
          </a:xfrm>
          <a:prstGeom prst="rect">
            <a:avLst/>
          </a:prstGeom>
        </p:spPr>
        <p:txBody>
          <a:bodyPr lIns="81626" tIns="40811" rIns="81626" bIns="40811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4051A88-0751-416B-A99A-D01E22D52A5B}" type="slidenum">
              <a:rPr lang="en-US" sz="1400" smtClean="0">
                <a:solidFill>
                  <a:srgbClr val="3399FF"/>
                </a:solidFill>
              </a:rPr>
              <a:pPr algn="ctr"/>
              <a:t>‹#›</a:t>
            </a:fld>
            <a:endParaRPr lang="en-US" sz="1400" dirty="0">
              <a:solidFill>
                <a:srgbClr val="3399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302454"/>
          </a:xfrm>
          <a:prstGeom prst="rect">
            <a:avLst/>
          </a:prstGeom>
          <a:solidFill>
            <a:schemeClr val="bg1">
              <a:alpha val="40000"/>
            </a:schemeClr>
          </a:solidFill>
          <a:scene3d>
            <a:camera prst="orthographicFront"/>
            <a:lightRig rig="flat" dir="t"/>
          </a:scene3d>
        </p:spPr>
      </p:pic>
    </p:spTree>
    <p:extLst>
      <p:ext uri="{BB962C8B-B14F-4D97-AF65-F5344CB8AC3E}">
        <p14:creationId xmlns:p14="http://schemas.microsoft.com/office/powerpoint/2010/main" val="36003522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34109" cy="712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277095" y="578225"/>
            <a:ext cx="277091" cy="2689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1" rIns="81626" bIns="40811" rtlCol="0" anchor="ctr"/>
          <a:lstStyle/>
          <a:p>
            <a:pPr algn="ctr" defTabSz="909326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712694"/>
            <a:ext cx="9144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3" idx="1"/>
          </p:cNvCxnSpPr>
          <p:nvPr userDrawn="1"/>
        </p:nvCxnSpPr>
        <p:spPr bwMode="gray">
          <a:xfrm>
            <a:off x="0" y="6589059"/>
            <a:ext cx="8516081" cy="2249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29030"/>
            <a:ext cx="1636776" cy="276570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516081" y="6430223"/>
            <a:ext cx="618028" cy="322169"/>
          </a:xfrm>
          <a:prstGeom prst="rect">
            <a:avLst/>
          </a:prstGeom>
        </p:spPr>
        <p:txBody>
          <a:bodyPr lIns="81626" tIns="40811" rIns="81626" bIns="40811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4051A88-0751-416B-A99A-D01E22D52A5B}" type="slidenum">
              <a:rPr lang="en-US" sz="1400" smtClean="0">
                <a:solidFill>
                  <a:srgbClr val="3399FF"/>
                </a:solidFill>
              </a:rPr>
              <a:pPr algn="ctr"/>
              <a:t>‹#›</a:t>
            </a:fld>
            <a:endParaRPr lang="en-US" sz="14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4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34109" cy="712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712694"/>
            <a:ext cx="9144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 userDrawn="1"/>
        </p:nvSpPr>
        <p:spPr>
          <a:xfrm>
            <a:off x="277095" y="578225"/>
            <a:ext cx="277091" cy="2689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1" rIns="81626" bIns="40811" rtlCol="0" anchor="ctr"/>
          <a:lstStyle/>
          <a:p>
            <a:pPr algn="ctr" defTabSz="909326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endCxn id="17" idx="1"/>
          </p:cNvCxnSpPr>
          <p:nvPr userDrawn="1"/>
        </p:nvCxnSpPr>
        <p:spPr bwMode="gray">
          <a:xfrm>
            <a:off x="0" y="6589059"/>
            <a:ext cx="8516081" cy="2249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831273" y="228600"/>
            <a:ext cx="7827818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1" rIns="81626" bIns="40811" numCol="2" spcCol="163227" rtlCol="0" anchor="ctr"/>
          <a:lstStyle/>
          <a:p>
            <a:pPr defTabSz="909326"/>
            <a:endParaRPr lang="en-US" sz="1100" dirty="0">
              <a:solidFill>
                <a:srgbClr val="3F3F3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969861" y="544606"/>
            <a:ext cx="7481455" cy="336176"/>
          </a:xfrm>
          <a:prstGeom prst="rect">
            <a:avLst/>
          </a:prstGeom>
        </p:spPr>
        <p:txBody>
          <a:bodyPr lIns="81626" tIns="40811" rIns="81626" bIns="40811" anchor="ctr"/>
          <a:lstStyle>
            <a:lvl1pPr algn="l"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29030"/>
            <a:ext cx="1636776" cy="276570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516081" y="6430223"/>
            <a:ext cx="618028" cy="322169"/>
          </a:xfrm>
          <a:prstGeom prst="rect">
            <a:avLst/>
          </a:prstGeom>
        </p:spPr>
        <p:txBody>
          <a:bodyPr lIns="81626" tIns="40811" rIns="81626" bIns="40811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4051A88-0751-416B-A99A-D01E22D52A5B}" type="slidenum">
              <a:rPr lang="en-US" sz="1400" smtClean="0">
                <a:solidFill>
                  <a:srgbClr val="3399FF"/>
                </a:solidFill>
              </a:rPr>
              <a:pPr algn="ctr"/>
              <a:t>‹#›</a:t>
            </a:fld>
            <a:endParaRPr lang="en-US" sz="14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753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34109" cy="1144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2"/>
            <a:ext cx="8534400" cy="5031765"/>
          </a:xfrm>
          <a:prstGeom prst="rect">
            <a:avLst/>
          </a:prstGeom>
        </p:spPr>
        <p:txBody>
          <a:bodyPr/>
          <a:lstStyle>
            <a:lvl1pPr marL="230188" indent="-230188">
              <a:defRPr sz="2000"/>
            </a:lvl1pPr>
            <a:lvl2pPr marL="569913" indent="-228600">
              <a:buFont typeface="Arial" panose="020B0604020202020204" pitchFamily="34" charset="0"/>
              <a:buChar char="-"/>
              <a:defRPr sz="1800"/>
            </a:lvl2pPr>
            <a:lvl3pPr marL="914400" indent="-227013">
              <a:buFont typeface="Wingdings" panose="05000000000000000000" pitchFamily="2" charset="2"/>
              <a:buChar char="§"/>
              <a:defRPr sz="1600"/>
            </a:lvl3pPr>
            <a:lvl4pPr marL="1258888" indent="-227013">
              <a:buFont typeface="Calibri" panose="020F0502020204030204" pitchFamily="34" charset="0"/>
              <a:buChar char="◦"/>
              <a:defRPr sz="1400"/>
            </a:lvl4pPr>
            <a:lvl5pPr marL="1598613" indent="-223838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29030"/>
            <a:ext cx="1636776" cy="27657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16081" y="6430223"/>
            <a:ext cx="618028" cy="322169"/>
          </a:xfrm>
          <a:prstGeom prst="rect">
            <a:avLst/>
          </a:prstGeom>
        </p:spPr>
        <p:txBody>
          <a:bodyPr lIns="81626" tIns="40811" rIns="81626" bIns="40811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4051A88-0751-416B-A99A-D01E22D52A5B}" type="slidenum">
              <a:rPr lang="en-US" sz="1400" smtClean="0">
                <a:solidFill>
                  <a:srgbClr val="3399FF"/>
                </a:solidFill>
              </a:rPr>
              <a:pPr algn="ctr"/>
              <a:t>‹#›</a:t>
            </a:fld>
            <a:endParaRPr lang="en-US" sz="1400" dirty="0">
              <a:solidFill>
                <a:srgbClr val="3399FF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228600" y="1013340"/>
            <a:ext cx="277091" cy="2689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6" tIns="40811" rIns="81626" bIns="40811" rtlCol="0" anchor="ctr"/>
          <a:lstStyle/>
          <a:p>
            <a:pPr algn="ctr" defTabSz="909326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18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18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68" r:id="rId4"/>
    <p:sldLayoutId id="2147483666" r:id="rId5"/>
    <p:sldLayoutId id="2147483679" r:id="rId6"/>
    <p:sldLayoutId id="2147483669" r:id="rId7"/>
    <p:sldLayoutId id="2147483680" r:id="rId8"/>
    <p:sldLayoutId id="2147483671" r:id="rId9"/>
    <p:sldLayoutId id="2147483672" r:id="rId10"/>
    <p:sldLayoutId id="2147483673" r:id="rId11"/>
    <p:sldLayoutId id="214748367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09326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994" indent="-340994" algn="l" defTabSz="909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8820" indent="-284160" algn="l" defTabSz="9093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659" indent="-227346" algn="l" defTabSz="909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1319" indent="-227346" algn="l" defTabSz="9093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5977" indent="-227346" algn="l" defTabSz="90932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0644" indent="-227346" algn="l" defTabSz="909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5302" indent="-227346" algn="l" defTabSz="909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962" indent="-227346" algn="l" defTabSz="909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629" indent="-227346" algn="l" defTabSz="909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9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69" algn="l" defTabSz="909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326" algn="l" defTabSz="909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985" algn="l" defTabSz="909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648" algn="l" defTabSz="909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311" algn="l" defTabSz="909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974" algn="l" defTabSz="909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638" algn="l" defTabSz="909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294" algn="l" defTabSz="909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openxmlformats.org/officeDocument/2006/relationships/image" Target="cid:image001.jpg@01D143BA.C87FC5D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Challenges in Global Forecasting</a:t>
            </a:r>
            <a:endParaRPr lang="en-US" sz="3200" dirty="0"/>
          </a:p>
        </p:txBody>
      </p:sp>
      <p:sp>
        <p:nvSpPr>
          <p:cNvPr id="8" name="Subtitle 2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400" b="1" dirty="0" smtClean="0"/>
              <a:t>February 2015</a:t>
            </a:r>
            <a:endParaRPr lang="en-GB" sz="1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410200" y="54102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 DELANEY" panose="02000000000000000000" pitchFamily="2" charset="0"/>
              </a:rPr>
              <a:t>Round table discussion with Industry participants</a:t>
            </a:r>
            <a:endParaRPr lang="en-US" dirty="0">
              <a:latin typeface="AR DELAN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24200" y="1342719"/>
            <a:ext cx="5715000" cy="5210481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Senior Director, Global Strategic Market insights for Takeda </a:t>
            </a:r>
            <a:r>
              <a:rPr lang="en-US" dirty="0" smtClean="0">
                <a:solidFill>
                  <a:srgbClr val="002060"/>
                </a:solidFill>
              </a:rPr>
              <a:t>Oncology 2009-2015, President </a:t>
            </a:r>
            <a:r>
              <a:rPr lang="en-US" dirty="0">
                <a:solidFill>
                  <a:srgbClr val="002060"/>
                </a:solidFill>
              </a:rPr>
              <a:t>of </a:t>
            </a:r>
            <a:r>
              <a:rPr lang="en-US" dirty="0" smtClean="0">
                <a:solidFill>
                  <a:srgbClr val="002060"/>
                </a:solidFill>
              </a:rPr>
              <a:t>PBIRG 2014</a:t>
            </a:r>
            <a:endParaRPr lang="en-US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BSc degree in Chemistry, worked in the laboratory of Nobel Laureate Dr Richard Heck.  </a:t>
            </a:r>
          </a:p>
          <a:p>
            <a:pPr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M.B.A. degree with concentration in Market Research and Operations Management from </a:t>
            </a:r>
            <a:r>
              <a:rPr lang="en-US" dirty="0" smtClean="0">
                <a:solidFill>
                  <a:srgbClr val="002060"/>
                </a:solidFill>
              </a:rPr>
              <a:t>Drexel’s </a:t>
            </a:r>
            <a:r>
              <a:rPr lang="en-US" dirty="0" err="1" smtClean="0">
                <a:solidFill>
                  <a:srgbClr val="002060"/>
                </a:solidFill>
              </a:rPr>
              <a:t>LeBow</a:t>
            </a:r>
            <a:r>
              <a:rPr lang="en-US" dirty="0" smtClean="0">
                <a:solidFill>
                  <a:srgbClr val="002060"/>
                </a:solidFill>
              </a:rPr>
              <a:t> College of Business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Previously positions in Market Research, Business Planning, Contract Management, and R&amp;D Planning with Novartis, Warner-Lambert, and </a:t>
            </a:r>
            <a:r>
              <a:rPr lang="en-US" dirty="0" err="1">
                <a:solidFill>
                  <a:srgbClr val="002060"/>
                </a:solidFill>
              </a:rPr>
              <a:t>Ipsen</a:t>
            </a:r>
            <a:r>
              <a:rPr lang="en-US" dirty="0">
                <a:solidFill>
                  <a:srgbClr val="002060"/>
                </a:solidFill>
              </a:rPr>
              <a:t> Pharmaceuticals</a:t>
            </a:r>
          </a:p>
          <a:p>
            <a:pPr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Evolved </a:t>
            </a:r>
            <a:r>
              <a:rPr lang="en-US" dirty="0" smtClean="0">
                <a:solidFill>
                  <a:srgbClr val="002060"/>
                </a:solidFill>
              </a:rPr>
              <a:t>Takeda Oncology’s </a:t>
            </a:r>
            <a:r>
              <a:rPr lang="en-US" dirty="0">
                <a:solidFill>
                  <a:srgbClr val="002060"/>
                </a:solidFill>
              </a:rPr>
              <a:t>market research and forecasting focus from a US-only to a global </a:t>
            </a:r>
            <a:r>
              <a:rPr lang="en-US" dirty="0" smtClean="0">
                <a:solidFill>
                  <a:srgbClr val="002060"/>
                </a:solidFill>
              </a:rPr>
              <a:t>one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6197" y="4605867"/>
            <a:ext cx="1769534" cy="3471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400" dirty="0" smtClean="0">
                <a:solidFill>
                  <a:prstClr val="white"/>
                </a:solidFill>
              </a:rPr>
              <a:t>Moderator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038600"/>
            <a:ext cx="2072328" cy="347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200" dirty="0">
                <a:solidFill>
                  <a:srgbClr val="660066"/>
                </a:solidFill>
              </a:rPr>
              <a:t>Stephen Murdock, MBA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161572" y="1772816"/>
            <a:ext cx="4790259" cy="20455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numCol="2" spcCol="108000" rtlCol="0">
            <a:noAutofit/>
          </a:bodyPr>
          <a:lstStyle>
            <a:lvl1pPr marL="174625" indent="-1746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313" indent="-166688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7525" indent="-176213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Verdana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166688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Courier New" pitchFamily="49" charset="0"/>
              <a:buChar char="o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38" indent="-17462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900" dirty="0" smtClean="0"/>
          </a:p>
        </p:txBody>
      </p:sp>
      <p:pic>
        <p:nvPicPr>
          <p:cNvPr id="2050" name="Picture 2" descr="Stephen Murdock Headshot Morin Sep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" y="2125104"/>
            <a:ext cx="1339215" cy="191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61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146"/>
            <a:ext cx="9144000" cy="5378654"/>
          </a:xfrm>
          <a:prstGeom prst="rect">
            <a:avLst/>
          </a:prstGeom>
          <a:solidFill>
            <a:schemeClr val="bg1">
              <a:alpha val="9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04800"/>
            <a:ext cx="7848600" cy="6858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GB" sz="2000" b="1" dirty="0">
                <a:solidFill>
                  <a:srgbClr val="660066"/>
                </a:solidFill>
              </a:rPr>
              <a:t>Forecast Components &amp; Considerations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8600" y="2057400"/>
            <a:ext cx="4179425" cy="3529457"/>
            <a:chOff x="4844162" y="1545772"/>
            <a:chExt cx="3840480" cy="3066977"/>
          </a:xfrm>
        </p:grpSpPr>
        <p:sp>
          <p:nvSpPr>
            <p:cNvPr id="15" name="Rectangle 14"/>
            <p:cNvSpPr/>
            <p:nvPr/>
          </p:nvSpPr>
          <p:spPr>
            <a:xfrm>
              <a:off x="4859111" y="1911532"/>
              <a:ext cx="3820928" cy="2701217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171450" lvl="1" indent="-119063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Patient flow vs. rough estimations</a:t>
              </a:r>
              <a:endParaRPr lang="en-US" sz="1400" dirty="0"/>
            </a:p>
            <a:p>
              <a:pPr marL="171450" lvl="1" indent="-119063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/>
                <a:t>Factoring in non-diagnosed and non-treated patients</a:t>
              </a:r>
            </a:p>
            <a:p>
              <a:pPr marL="171450" lvl="1" indent="-119063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/>
                <a:t>Differing population characteristics by country</a:t>
              </a:r>
            </a:p>
            <a:p>
              <a:pPr marL="171450" lvl="1" indent="-119063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/>
                <a:t>Reference countries where data is limited</a:t>
              </a:r>
            </a:p>
            <a:p>
              <a:pPr marL="171450" lvl="1" indent="-119063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/>
                <a:t>Accuracy, especially in western vs. emerging countries</a:t>
              </a:r>
            </a:p>
            <a:p>
              <a:pPr marL="171450" lvl="1" indent="-119063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/>
                <a:t>Source of data: registries, papers, agency databases, </a:t>
              </a:r>
              <a:r>
                <a:rPr lang="en-US" sz="1400" dirty="0" err="1"/>
                <a:t>etc</a:t>
              </a:r>
              <a:endParaRPr lang="en-US" sz="1400" dirty="0"/>
            </a:p>
            <a:p>
              <a:pPr marL="171450" lvl="1" indent="-119063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/>
                <a:t>Prevalence vs. Incidence</a:t>
              </a:r>
            </a:p>
            <a:p>
              <a:pPr marL="171450" lvl="1" indent="-119063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/>
                <a:t>Link between </a:t>
              </a:r>
              <a:r>
                <a:rPr lang="en-US" sz="1400" dirty="0" smtClean="0"/>
                <a:t>operating </a:t>
              </a:r>
              <a:r>
                <a:rPr lang="en-US" sz="1400" dirty="0"/>
                <a:t>&amp; strategic forecasts</a:t>
              </a:r>
            </a:p>
            <a:p>
              <a:pPr marL="171450" lvl="1" indent="-119063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/>
                <a:t>Difficulty in finding information for </a:t>
              </a:r>
              <a:r>
                <a:rPr lang="en-US" sz="1400" dirty="0" smtClean="0"/>
                <a:t>orphan diseases</a:t>
              </a:r>
              <a:endParaRPr lang="en-US" sz="1400" dirty="0"/>
            </a:p>
            <a:p>
              <a:pPr marL="171450" lvl="1" indent="-119063">
                <a:spcBef>
                  <a:spcPts val="0"/>
                </a:spcBef>
                <a:buFont typeface="Arial" panose="020B0604020202020204" pitchFamily="34" charset="0"/>
                <a:buChar char="•"/>
              </a:pPr>
              <a:endParaRPr lang="en-US" sz="1400" dirty="0" smtClean="0"/>
            </a:p>
            <a:p>
              <a:pPr marL="52387" lvl="1"/>
              <a:endParaRPr lang="en-US" sz="1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44162" y="1545772"/>
              <a:ext cx="3840480" cy="36576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 smtClean="0">
                  <a:solidFill>
                    <a:schemeClr val="bg1"/>
                  </a:solidFill>
                </a:rPr>
                <a:t>Epidemiology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25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6" t="18136" r="32955" b="-18589"/>
          <a:stretch/>
        </p:blipFill>
        <p:spPr>
          <a:xfrm>
            <a:off x="1447800" y="1066800"/>
            <a:ext cx="6555376" cy="533794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04800"/>
            <a:ext cx="7848600" cy="6858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GB" sz="2000" b="1" dirty="0">
                <a:solidFill>
                  <a:srgbClr val="660066"/>
                </a:solidFill>
              </a:rPr>
              <a:t>Forecast Components &amp; </a:t>
            </a:r>
            <a:r>
              <a:rPr lang="en-GB" sz="2000" b="1" dirty="0" smtClean="0">
                <a:solidFill>
                  <a:srgbClr val="660066"/>
                </a:solidFill>
              </a:rPr>
              <a:t>Considerations (cont’d)</a:t>
            </a:r>
            <a:endParaRPr lang="en-US" sz="2000" b="1" dirty="0">
              <a:solidFill>
                <a:srgbClr val="0070C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5165" y="1523316"/>
            <a:ext cx="4179426" cy="2667684"/>
            <a:chOff x="4839558" y="1677608"/>
            <a:chExt cx="3840481" cy="2318125"/>
          </a:xfrm>
        </p:grpSpPr>
        <p:sp>
          <p:nvSpPr>
            <p:cNvPr id="15" name="Rectangle 14"/>
            <p:cNvSpPr/>
            <p:nvPr/>
          </p:nvSpPr>
          <p:spPr>
            <a:xfrm>
              <a:off x="4859111" y="2043369"/>
              <a:ext cx="3820928" cy="1952364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171450" lvl="1" indent="-119063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Uptake </a:t>
              </a:r>
              <a:r>
                <a:rPr lang="en-US" sz="1400" dirty="0"/>
                <a:t>curve; using analogs or not</a:t>
              </a:r>
            </a:p>
            <a:p>
              <a:pPr marL="171450" lvl="1" indent="-119063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/>
                <a:t>Market definition understood by all</a:t>
              </a:r>
            </a:p>
            <a:p>
              <a:pPr marL="171450" lvl="1" indent="-119063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/>
                <a:t>Across indications; across countries</a:t>
              </a:r>
            </a:p>
            <a:p>
              <a:pPr marL="171450" lvl="1" indent="-119063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/>
                <a:t>Shifting competitive environment: new products, generics</a:t>
              </a:r>
            </a:p>
            <a:p>
              <a:pPr marL="171450" lvl="1" indent="-119063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/>
                <a:t>Marketing power driving competitors</a:t>
              </a:r>
            </a:p>
            <a:p>
              <a:pPr marL="171450" lvl="1" indent="-119063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/>
                <a:t>Adjusting from preference to demand share</a:t>
              </a:r>
            </a:p>
            <a:p>
              <a:pPr marL="171450" lvl="1" indent="-119063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/>
                <a:t>Consideration of growing awareness</a:t>
              </a:r>
            </a:p>
            <a:p>
              <a:pPr marL="171450" lvl="1" indent="-119063">
                <a:spcBef>
                  <a:spcPts val="0"/>
                </a:spcBef>
                <a:buFont typeface="Arial" panose="020B0604020202020204" pitchFamily="34" charset="0"/>
                <a:buChar char="•"/>
              </a:pPr>
              <a:endParaRPr lang="en-US" sz="1400" dirty="0" smtClean="0"/>
            </a:p>
            <a:p>
              <a:pPr marL="52387" lvl="1"/>
              <a:endParaRPr lang="en-US" sz="1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39558" y="1677608"/>
              <a:ext cx="3840480" cy="36576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 smtClean="0">
                  <a:solidFill>
                    <a:schemeClr val="bg1"/>
                  </a:solidFill>
                </a:rPr>
                <a:t>Product Share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00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0" y="1005840"/>
            <a:ext cx="9105920" cy="5394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04800"/>
            <a:ext cx="7848600" cy="6858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GB" sz="2000" b="1" dirty="0">
                <a:solidFill>
                  <a:srgbClr val="660066"/>
                </a:solidFill>
              </a:rPr>
              <a:t>Forecast Components &amp; </a:t>
            </a:r>
            <a:r>
              <a:rPr lang="en-GB" sz="2000" b="1" dirty="0">
                <a:solidFill>
                  <a:srgbClr val="660066"/>
                </a:solidFill>
              </a:rPr>
              <a:t>Considerations (cont’d)</a:t>
            </a:r>
            <a:endParaRPr lang="en-US" sz="2000" b="1" dirty="0">
              <a:solidFill>
                <a:srgbClr val="0070C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5165" y="1371599"/>
            <a:ext cx="4179426" cy="944134"/>
            <a:chOff x="4839558" y="1545772"/>
            <a:chExt cx="3840481" cy="820420"/>
          </a:xfrm>
        </p:grpSpPr>
        <p:sp>
          <p:nvSpPr>
            <p:cNvPr id="15" name="Rectangle 14"/>
            <p:cNvSpPr/>
            <p:nvPr/>
          </p:nvSpPr>
          <p:spPr>
            <a:xfrm>
              <a:off x="4859111" y="1911532"/>
              <a:ext cx="3820928" cy="454660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171450" lvl="1" indent="-119063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/>
                <a:t>Programs to improve</a:t>
              </a:r>
            </a:p>
            <a:p>
              <a:pPr marL="171450" lvl="1" indent="-119063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/>
                <a:t>Changes over time to Length of </a:t>
              </a:r>
              <a:r>
                <a:rPr lang="en-US" sz="1400" dirty="0" smtClean="0"/>
                <a:t>therapy</a:t>
              </a:r>
              <a:endParaRPr lang="en-US" sz="1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39558" y="1545772"/>
              <a:ext cx="3840480" cy="3657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chemeClr val="bg1"/>
                  </a:solidFill>
                </a:rPr>
                <a:t>Adherence / Persistence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8600" y="2713466"/>
            <a:ext cx="4179426" cy="944134"/>
            <a:chOff x="4839558" y="1545772"/>
            <a:chExt cx="3840481" cy="820420"/>
          </a:xfrm>
        </p:grpSpPr>
        <p:sp>
          <p:nvSpPr>
            <p:cNvPr id="9" name="Rectangle 8"/>
            <p:cNvSpPr/>
            <p:nvPr/>
          </p:nvSpPr>
          <p:spPr>
            <a:xfrm>
              <a:off x="4859111" y="1911532"/>
              <a:ext cx="3820928" cy="454660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171450" lvl="1" indent="-119063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/>
                <a:t>Reference pricing; order of launch</a:t>
              </a:r>
            </a:p>
            <a:p>
              <a:pPr marL="171450" lvl="1" indent="-119063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/>
                <a:t>Initial price; price decline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39558" y="1545772"/>
              <a:ext cx="3840480" cy="3657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 smtClean="0">
                  <a:solidFill>
                    <a:schemeClr val="bg1"/>
                  </a:solidFill>
                </a:rPr>
                <a:t>Price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8600" y="4085067"/>
            <a:ext cx="4185990" cy="1159579"/>
            <a:chOff x="4839558" y="1545772"/>
            <a:chExt cx="3846513" cy="1007634"/>
          </a:xfrm>
        </p:grpSpPr>
        <p:sp>
          <p:nvSpPr>
            <p:cNvPr id="12" name="Rectangle 11"/>
            <p:cNvSpPr/>
            <p:nvPr/>
          </p:nvSpPr>
          <p:spPr>
            <a:xfrm>
              <a:off x="4859111" y="1911532"/>
              <a:ext cx="3820928" cy="641874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171450" lvl="1" indent="-119063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/>
                <a:t>Discounting to net</a:t>
              </a:r>
            </a:p>
            <a:p>
              <a:pPr marL="171450" lvl="1" indent="-119063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/>
                <a:t>Free product: samples, named patient programs</a:t>
              </a:r>
            </a:p>
            <a:p>
              <a:pPr marL="171450" lvl="1" indent="-119063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/>
                <a:t>Inventory flux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39558" y="1545772"/>
              <a:ext cx="3846513" cy="3657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 smtClean="0">
                  <a:solidFill>
                    <a:schemeClr val="bg1"/>
                  </a:solidFill>
                </a:rPr>
                <a:t>Gross Sales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597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660066"/>
                </a:solidFill>
              </a:rPr>
              <a:t>Forecast Topics </a:t>
            </a:r>
            <a:r>
              <a:rPr lang="en-GB" dirty="0">
                <a:solidFill>
                  <a:srgbClr val="660066"/>
                </a:solidFill>
              </a:rPr>
              <a:t>of Interest </a:t>
            </a:r>
            <a:r>
              <a:rPr lang="en-GB" dirty="0" smtClean="0">
                <a:solidFill>
                  <a:srgbClr val="660066"/>
                </a:solidFill>
              </a:rPr>
              <a:t>as Suggested</a:t>
            </a:r>
            <a:br>
              <a:rPr lang="en-GB" dirty="0" smtClean="0">
                <a:solidFill>
                  <a:srgbClr val="660066"/>
                </a:solidFill>
              </a:rPr>
            </a:br>
            <a:r>
              <a:rPr lang="en-GB" dirty="0" smtClean="0">
                <a:solidFill>
                  <a:srgbClr val="660066"/>
                </a:solidFill>
              </a:rPr>
              <a:t>by Round-Table </a:t>
            </a:r>
            <a:r>
              <a:rPr lang="en-GB" dirty="0">
                <a:solidFill>
                  <a:srgbClr val="660066"/>
                </a:solidFill>
              </a:rPr>
              <a:t>Participants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57600" y="1295400"/>
            <a:ext cx="5257800" cy="5031765"/>
          </a:xfrm>
        </p:spPr>
        <p:txBody>
          <a:bodyPr>
            <a:noAutofit/>
          </a:bodyPr>
          <a:lstStyle/>
          <a:p>
            <a:r>
              <a:rPr lang="en-GB" sz="1400" b="1" dirty="0" smtClean="0"/>
              <a:t>General</a:t>
            </a:r>
          </a:p>
          <a:p>
            <a:pPr lvl="1"/>
            <a:r>
              <a:rPr lang="en-GB" sz="1200" dirty="0" smtClean="0"/>
              <a:t>Accurate global forecasting for new </a:t>
            </a:r>
            <a:r>
              <a:rPr lang="en-GB" sz="1200" dirty="0"/>
              <a:t>p</a:t>
            </a:r>
            <a:r>
              <a:rPr lang="en-GB" sz="1200" dirty="0" smtClean="0"/>
              <a:t>roducts </a:t>
            </a:r>
          </a:p>
          <a:p>
            <a:pPr lvl="1"/>
            <a:r>
              <a:rPr lang="en-US" sz="1200" dirty="0" smtClean="0"/>
              <a:t>Forecasting challenges and pitfalls</a:t>
            </a:r>
          </a:p>
          <a:p>
            <a:pPr lvl="1"/>
            <a:r>
              <a:rPr lang="en-US" sz="1200" dirty="0" smtClean="0"/>
              <a:t>Different approaches &amp; techniques</a:t>
            </a:r>
          </a:p>
          <a:p>
            <a:pPr lvl="1"/>
            <a:r>
              <a:rPr lang="en-US" sz="1200" dirty="0" smtClean="0"/>
              <a:t>Systems for forecasting</a:t>
            </a:r>
          </a:p>
          <a:p>
            <a:pPr lvl="1"/>
            <a:r>
              <a:rPr lang="en-US" sz="1200" dirty="0" smtClean="0"/>
              <a:t>Managing forecast applications</a:t>
            </a:r>
          </a:p>
          <a:p>
            <a:pPr lvl="1"/>
            <a:r>
              <a:rPr lang="en-US" sz="1200" dirty="0" smtClean="0"/>
              <a:t>Link between operations &amp; strategic forecasts</a:t>
            </a:r>
          </a:p>
          <a:p>
            <a:r>
              <a:rPr lang="en-US" sz="1400" b="1" dirty="0" smtClean="0"/>
              <a:t>Assumptions</a:t>
            </a:r>
          </a:p>
          <a:p>
            <a:pPr lvl="1"/>
            <a:r>
              <a:rPr lang="en-US" sz="1200" dirty="0" smtClean="0"/>
              <a:t>Calibration of data</a:t>
            </a:r>
          </a:p>
          <a:p>
            <a:pPr lvl="1"/>
            <a:r>
              <a:rPr lang="en-US" sz="1200" dirty="0" smtClean="0"/>
              <a:t>Forecasting with patients vs. units</a:t>
            </a:r>
          </a:p>
          <a:p>
            <a:pPr lvl="1"/>
            <a:r>
              <a:rPr lang="en-US" sz="1200" dirty="0" smtClean="0"/>
              <a:t>Techniques other than conjoint to estimate peak share</a:t>
            </a:r>
          </a:p>
          <a:p>
            <a:pPr lvl="1"/>
            <a:r>
              <a:rPr lang="en-US" sz="1200" dirty="0" smtClean="0"/>
              <a:t>Integrating market research within forecasts</a:t>
            </a:r>
          </a:p>
          <a:p>
            <a:pPr lvl="1"/>
            <a:r>
              <a:rPr lang="en-US" sz="1200" dirty="0" smtClean="0"/>
              <a:t>Utilizing company data</a:t>
            </a:r>
          </a:p>
          <a:p>
            <a:pPr lvl="1"/>
            <a:r>
              <a:rPr lang="en-US" sz="1200" dirty="0" smtClean="0"/>
              <a:t>How to utilize qualitative information</a:t>
            </a:r>
          </a:p>
          <a:p>
            <a:pPr lvl="1"/>
            <a:r>
              <a:rPr lang="en-US" sz="1200" dirty="0" smtClean="0"/>
              <a:t>Best practices in adjusting preference to demand share</a:t>
            </a:r>
          </a:p>
          <a:p>
            <a:pPr lvl="1"/>
            <a:r>
              <a:rPr lang="en-US" sz="1200" dirty="0" smtClean="0"/>
              <a:t>Payer-Physician Link</a:t>
            </a:r>
          </a:p>
          <a:p>
            <a:r>
              <a:rPr lang="en-US" sz="1400" b="1" dirty="0" smtClean="0"/>
              <a:t>Country considerations:</a:t>
            </a:r>
          </a:p>
          <a:p>
            <a:pPr lvl="1"/>
            <a:r>
              <a:rPr lang="en-US" sz="1200" dirty="0" smtClean="0"/>
              <a:t>When to Extrapolate US data to other countries</a:t>
            </a:r>
          </a:p>
          <a:p>
            <a:pPr lvl="1"/>
            <a:r>
              <a:rPr lang="en-US" sz="1200" dirty="0" smtClean="0"/>
              <a:t>Understanding local market influences</a:t>
            </a:r>
          </a:p>
          <a:p>
            <a:pPr lvl="1"/>
            <a:r>
              <a:rPr lang="en-US" sz="1200" dirty="0" smtClean="0"/>
              <a:t>Balancing between country differences without complexity</a:t>
            </a:r>
          </a:p>
          <a:p>
            <a:pPr lvl="1"/>
            <a:r>
              <a:rPr lang="en-US" sz="1200" dirty="0" smtClean="0"/>
              <a:t>Roll out of individual countries to global</a:t>
            </a:r>
            <a:endParaRPr lang="en-US" sz="1200" dirty="0"/>
          </a:p>
          <a:p>
            <a:r>
              <a:rPr lang="en-US" sz="1400" b="1" dirty="0" smtClean="0"/>
              <a:t>Communication</a:t>
            </a:r>
          </a:p>
          <a:p>
            <a:pPr lvl="1"/>
            <a:r>
              <a:rPr lang="en-US" sz="1200" dirty="0" smtClean="0"/>
              <a:t>Accomplishing buy-in from Global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" y="2209800"/>
            <a:ext cx="361063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1876723"/>
            <a:ext cx="680258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additional information, please contact:</a:t>
            </a: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Brush Script Std" panose="00000600000000000000" pitchFamily="50" charset="0"/>
                <a:cs typeface="Times New Roman" panose="02020603050405020304" pitchFamily="18" charset="0"/>
              </a:rPr>
              <a:t>Stephen Murdock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CharlesView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Solutions, LLC</a:t>
            </a:r>
          </a:p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innovative, independent market research </a:t>
            </a:r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consultancy</a:t>
            </a:r>
          </a:p>
          <a:p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Office: 508-417-7575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tephen.murdock@charlesview.solutions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www.charlesviewsolutions.com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1" descr="cid:image001.jpg@01D143BA.C87FC5D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67400"/>
            <a:ext cx="4961511" cy="838200"/>
          </a:xfrm>
          <a:prstGeom prst="rect">
            <a:avLst/>
          </a:prstGeom>
          <a:solidFill>
            <a:srgbClr val="33CCFF"/>
          </a:solidFill>
        </p:spPr>
      </p:pic>
    </p:spTree>
    <p:extLst>
      <p:ext uri="{BB962C8B-B14F-4D97-AF65-F5344CB8AC3E}">
        <p14:creationId xmlns:p14="http://schemas.microsoft.com/office/powerpoint/2010/main" val="42105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5018</TotalTime>
  <Words>404</Words>
  <Application>Microsoft Office PowerPoint</Application>
  <PresentationFormat>On-screen Show (4:3)</PresentationFormat>
  <Paragraphs>81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 DELANEY</vt:lpstr>
      <vt:lpstr>Arial</vt:lpstr>
      <vt:lpstr>Brush Script Std</vt:lpstr>
      <vt:lpstr>Calibri</vt:lpstr>
      <vt:lpstr>Helvetica Light</vt:lpstr>
      <vt:lpstr>Times New Roman</vt:lpstr>
      <vt:lpstr>Wingdings</vt:lpstr>
      <vt:lpstr>Office Theme</vt:lpstr>
      <vt:lpstr>Challenges in Global Forecasting</vt:lpstr>
      <vt:lpstr>Introduction</vt:lpstr>
      <vt:lpstr>Forecast Components &amp; Considerations</vt:lpstr>
      <vt:lpstr>Forecast Components &amp; Considerations (cont’d)</vt:lpstr>
      <vt:lpstr>Forecast Components &amp; Considerations (cont’d)</vt:lpstr>
      <vt:lpstr>Forecast Topics of Interest as Suggested by Round-Table Participants</vt:lpstr>
      <vt:lpstr>PowerPoint Presentation</vt:lpstr>
    </vt:vector>
  </TitlesOfParts>
  <Company>MarketVision Research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Assessment New Prod Hypogonadism</dc:title>
  <dc:creator>Steve Murdock</dc:creator>
  <cp:lastModifiedBy>Stephen Murdock</cp:lastModifiedBy>
  <cp:revision>392</cp:revision>
  <cp:lastPrinted>2015-07-07T13:48:40Z</cp:lastPrinted>
  <dcterms:created xsi:type="dcterms:W3CDTF">2015-06-01T12:41:41Z</dcterms:created>
  <dcterms:modified xsi:type="dcterms:W3CDTF">2016-01-02T03:06:07Z</dcterms:modified>
</cp:coreProperties>
</file>